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92" r:id="rId5"/>
    <p:sldId id="291" r:id="rId6"/>
    <p:sldId id="296" r:id="rId7"/>
    <p:sldId id="294" r:id="rId8"/>
    <p:sldId id="298" r:id="rId9"/>
    <p:sldId id="297" r:id="rId10"/>
    <p:sldId id="299" r:id="rId11"/>
    <p:sldId id="309" r:id="rId12"/>
    <p:sldId id="300" r:id="rId13"/>
    <p:sldId id="304" r:id="rId14"/>
    <p:sldId id="303" r:id="rId15"/>
    <p:sldId id="302" r:id="rId16"/>
    <p:sldId id="301" r:id="rId17"/>
    <p:sldId id="305" r:id="rId18"/>
    <p:sldId id="306" r:id="rId19"/>
    <p:sldId id="308" r:id="rId20"/>
    <p:sldId id="307" r:id="rId21"/>
    <p:sldId id="293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F9300"/>
    <a:srgbClr val="E98B0D"/>
    <a:srgbClr val="003773"/>
    <a:srgbClr val="2D4F9B"/>
    <a:srgbClr val="7D99D9"/>
    <a:srgbClr val="E39844"/>
    <a:srgbClr val="69BFC9"/>
    <a:srgbClr val="E15CBD"/>
    <a:srgbClr val="7D8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39" autoAdjust="0"/>
  </p:normalViewPr>
  <p:slideViewPr>
    <p:cSldViewPr snapToGrid="0">
      <p:cViewPr varScale="1">
        <p:scale>
          <a:sx n="110" d="100"/>
          <a:sy n="110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28/09/25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28/09/25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EB2236-0522-C432-A463-063CE04E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>
            <a:fillRect/>
          </a:stretch>
        </p:blipFill>
        <p:spPr>
          <a:xfrm>
            <a:off x="-164657" y="0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28/09/25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2171" y="1069848"/>
            <a:ext cx="4526280" cy="3227514"/>
          </a:xfrm>
        </p:spPr>
        <p:txBody>
          <a:bodyPr>
            <a:normAutofit fontScale="90000"/>
          </a:bodyPr>
          <a:lstStyle/>
          <a:p>
            <a:pPr rtl="0"/>
            <a:r>
              <a:rPr lang="it-IT" b="1" dirty="0"/>
              <a:t>Tecniche laparoscopiche ed evoluzioni robotiche “image-</a:t>
            </a:r>
            <a:r>
              <a:rPr lang="it-IT" b="1" dirty="0" err="1"/>
              <a:t>based</a:t>
            </a:r>
            <a:r>
              <a:rPr lang="it-IT" b="1" dirty="0"/>
              <a:t>”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2228" y="5148325"/>
            <a:ext cx="6713316" cy="143766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FFC000"/>
                </a:solidFill>
              </a:rPr>
              <a:t>Dr antonio zullino</a:t>
            </a:r>
          </a:p>
          <a:p>
            <a:r>
              <a:rPr lang="it-IT" sz="2600" b="1" dirty="0">
                <a:solidFill>
                  <a:srgbClr val="FFC000"/>
                </a:solidFill>
              </a:rPr>
              <a:t>IRCCS GALEAZZI SANT’AMBROGIO MILANO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A19FD7-413A-CA7D-2364-853F89D01B4A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Robot image skills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46BB7FA-F344-F763-42B7-F6BF56D68308}"/>
              </a:ext>
            </a:extLst>
          </p:cNvPr>
          <p:cNvSpPr/>
          <p:nvPr/>
        </p:nvSpPr>
        <p:spPr>
          <a:xfrm>
            <a:off x="2164467" y="1990846"/>
            <a:ext cx="2905244" cy="1342663"/>
          </a:xfrm>
          <a:prstGeom prst="ellipse">
            <a:avLst/>
          </a:prstGeom>
          <a:solidFill>
            <a:srgbClr val="FF9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Illuminazione dinamica &amp; sistema focus-free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934AA4C-9E8A-BE9A-BA55-9C7D5923729B}"/>
              </a:ext>
            </a:extLst>
          </p:cNvPr>
          <p:cNvSpPr/>
          <p:nvPr/>
        </p:nvSpPr>
        <p:spPr>
          <a:xfrm>
            <a:off x="7039338" y="1990846"/>
            <a:ext cx="2905244" cy="1342663"/>
          </a:xfrm>
          <a:prstGeom prst="ellipse">
            <a:avLst/>
          </a:prstGeom>
          <a:solidFill>
            <a:srgbClr val="FF9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Zoom digitale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48468A9-24B8-F5AC-2B54-3ACF0A342F9F}"/>
              </a:ext>
            </a:extLst>
          </p:cNvPr>
          <p:cNvSpPr/>
          <p:nvPr/>
        </p:nvSpPr>
        <p:spPr>
          <a:xfrm>
            <a:off x="2164467" y="4620229"/>
            <a:ext cx="2905244" cy="1342663"/>
          </a:xfrm>
          <a:prstGeom prst="ellipse">
            <a:avLst/>
          </a:prstGeom>
          <a:solidFill>
            <a:srgbClr val="FF9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Controllo qualità d’immagine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957B158-A943-7DD2-93F5-B4F9399BD4C0}"/>
              </a:ext>
            </a:extLst>
          </p:cNvPr>
          <p:cNvSpPr/>
          <p:nvPr/>
        </p:nvSpPr>
        <p:spPr>
          <a:xfrm>
            <a:off x="7039338" y="4620228"/>
            <a:ext cx="2905244" cy="1342663"/>
          </a:xfrm>
          <a:prstGeom prst="ellipse">
            <a:avLst/>
          </a:prstGeom>
          <a:solidFill>
            <a:srgbClr val="FF9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Lens fogging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CD91101-FD07-DD16-C641-7785AB45525E}"/>
              </a:ext>
            </a:extLst>
          </p:cNvPr>
          <p:cNvSpPr/>
          <p:nvPr/>
        </p:nvSpPr>
        <p:spPr>
          <a:xfrm>
            <a:off x="4601903" y="3277565"/>
            <a:ext cx="2905244" cy="1342663"/>
          </a:xfrm>
          <a:prstGeom prst="ellipse">
            <a:avLst/>
          </a:prstGeom>
          <a:solidFill>
            <a:srgbClr val="FF9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Telepresenza</a:t>
            </a:r>
          </a:p>
        </p:txBody>
      </p:sp>
    </p:spTree>
    <p:extLst>
      <p:ext uri="{BB962C8B-B14F-4D97-AF65-F5344CB8AC3E}">
        <p14:creationId xmlns:p14="http://schemas.microsoft.com/office/powerpoint/2010/main" val="99841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BCABF-F419-E762-0234-326E93B9F9D8}"/>
              </a:ext>
            </a:extLst>
          </p:cNvPr>
          <p:cNvSpPr txBox="1"/>
          <p:nvPr/>
        </p:nvSpPr>
        <p:spPr>
          <a:xfrm>
            <a:off x="474562" y="347241"/>
            <a:ext cx="1084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Illuminazione dinamica &amp; il sistema focus-free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E9A4A6-E9E2-A866-5D1D-194DDB866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3" y="1493135"/>
            <a:ext cx="3483980" cy="27894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F1BE2E8-0643-EF06-EDD4-5CFC407A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3" y="4919241"/>
            <a:ext cx="3478294" cy="159151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08D0DA-2DF7-0B6F-455A-F5FED27C4161}"/>
              </a:ext>
            </a:extLst>
          </p:cNvPr>
          <p:cNvSpPr txBox="1"/>
          <p:nvPr/>
        </p:nvSpPr>
        <p:spPr>
          <a:xfrm>
            <a:off x="4670384" y="1485558"/>
            <a:ext cx="6412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1E5082"/>
                </a:solidFill>
              </a:rPr>
              <a:t>Il sistema determina e regola </a:t>
            </a:r>
            <a:r>
              <a:rPr lang="it-IT" sz="2000" b="1" dirty="0">
                <a:solidFill>
                  <a:srgbClr val="1E5082"/>
                </a:solidFill>
              </a:rPr>
              <a:t>automaticamente</a:t>
            </a:r>
            <a:r>
              <a:rPr lang="it-IT" sz="2000" dirty="0">
                <a:solidFill>
                  <a:srgbClr val="1E5082"/>
                </a:solidFill>
              </a:rPr>
              <a:t> la quantità di luce emessa sulla base dello scenario chirurgico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B78A790-3251-D60C-5725-87EA674B6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64" y="2945729"/>
            <a:ext cx="1517650" cy="13208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6BE788-DEC9-E2E9-00F9-0D036D53ED66}"/>
              </a:ext>
            </a:extLst>
          </p:cNvPr>
          <p:cNvSpPr txBox="1"/>
          <p:nvPr/>
        </p:nvSpPr>
        <p:spPr>
          <a:xfrm>
            <a:off x="6501114" y="3406074"/>
            <a:ext cx="204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1E5082"/>
                </a:solidFill>
              </a:rPr>
              <a:t>Lens glare!!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126B82-9559-D4D2-B73E-4E35DF65576C}"/>
              </a:ext>
            </a:extLst>
          </p:cNvPr>
          <p:cNvSpPr txBox="1"/>
          <p:nvPr/>
        </p:nvSpPr>
        <p:spPr>
          <a:xfrm>
            <a:off x="4983464" y="5030521"/>
            <a:ext cx="6099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1E5082"/>
                </a:solidFill>
              </a:rPr>
              <a:t>L'ottica dell’endoscopio è progettata per mantenere l'immagine chirurgica </a:t>
            </a:r>
            <a:r>
              <a:rPr lang="it-IT" sz="2000" b="1" dirty="0">
                <a:solidFill>
                  <a:srgbClr val="1E5082"/>
                </a:solidFill>
              </a:rPr>
              <a:t>a fuoco sulla distanza di lavoro </a:t>
            </a:r>
            <a:r>
              <a:rPr lang="it-IT" sz="2000" dirty="0">
                <a:solidFill>
                  <a:srgbClr val="1E5082"/>
                </a:solidFill>
              </a:rPr>
              <a:t>pertinente. Non è necessario regolare la messa a fuoco dell'endoscopio</a:t>
            </a:r>
          </a:p>
        </p:txBody>
      </p:sp>
    </p:spTree>
    <p:extLst>
      <p:ext uri="{BB962C8B-B14F-4D97-AF65-F5344CB8AC3E}">
        <p14:creationId xmlns:p14="http://schemas.microsoft.com/office/powerpoint/2010/main" val="15422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9EC5B-01FA-730D-17E4-7703843794B7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Zoom digitale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881804-1240-8C66-43F2-4C39C6713AFB}"/>
              </a:ext>
            </a:extLst>
          </p:cNvPr>
          <p:cNvSpPr txBox="1"/>
          <p:nvPr/>
        </p:nvSpPr>
        <p:spPr>
          <a:xfrm>
            <a:off x="5235615" y="4344629"/>
            <a:ext cx="60998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1E5082"/>
                </a:solidFill>
              </a:rPr>
              <a:t>L'impostazione dello </a:t>
            </a:r>
            <a:r>
              <a:rPr lang="it-IT" sz="2000" b="1" dirty="0">
                <a:solidFill>
                  <a:srgbClr val="1E5082"/>
                </a:solidFill>
              </a:rPr>
              <a:t>zoom digitale</a:t>
            </a:r>
            <a:r>
              <a:rPr lang="it-IT" sz="2000" dirty="0">
                <a:solidFill>
                  <a:srgbClr val="1E5082"/>
                </a:solidFill>
              </a:rPr>
              <a:t> aumenta l'ingrandimento dell'immagine. Sono disponibili anche ingrandimenti a 2x e 4x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B7149DD-D864-3316-DE9D-E43C83315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4" y="1798095"/>
            <a:ext cx="4092379" cy="14778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9130F4-040D-2749-8635-82BA68628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3" y="4170884"/>
            <a:ext cx="4089400" cy="16383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16D352-6A6A-C6D0-CDCF-56F961ABDEF4}"/>
              </a:ext>
            </a:extLst>
          </p:cNvPr>
          <p:cNvSpPr txBox="1"/>
          <p:nvPr/>
        </p:nvSpPr>
        <p:spPr>
          <a:xfrm>
            <a:off x="5235616" y="2078536"/>
            <a:ext cx="6099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1E5082"/>
                </a:solidFill>
              </a:rPr>
              <a:t>Alcune piattaforme consentono al chirurgo di scegliere tra le </a:t>
            </a:r>
            <a:r>
              <a:rPr lang="it-IT" sz="2000" b="1" dirty="0">
                <a:solidFill>
                  <a:srgbClr val="1E5082"/>
                </a:solidFill>
              </a:rPr>
              <a:t>viste 3D e 2D</a:t>
            </a:r>
            <a:r>
              <a:rPr lang="it-IT" sz="2000" dirty="0">
                <a:solidFill>
                  <a:srgbClr val="1E5082"/>
                </a:solidFill>
              </a:rPr>
              <a:t> dall'endoscopio</a:t>
            </a:r>
          </a:p>
        </p:txBody>
      </p:sp>
    </p:spTree>
    <p:extLst>
      <p:ext uri="{BB962C8B-B14F-4D97-AF65-F5344CB8AC3E}">
        <p14:creationId xmlns:p14="http://schemas.microsoft.com/office/powerpoint/2010/main" val="80125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9EC5B-01FA-730D-17E4-7703843794B7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Lens fogging &amp; filtri </a:t>
            </a:r>
            <a:r>
              <a:rPr lang="it-IT" sz="4400" b="1" dirty="0" err="1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-Technologies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CDC05E-C032-C6D5-39BE-CF50183EB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2" y="1527380"/>
            <a:ext cx="9920388" cy="17580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4721A6-897F-7E39-2624-285C2CD5F536}"/>
              </a:ext>
            </a:extLst>
          </p:cNvPr>
          <p:cNvSpPr txBox="1"/>
          <p:nvPr/>
        </p:nvSpPr>
        <p:spPr>
          <a:xfrm>
            <a:off x="2048719" y="3429000"/>
            <a:ext cx="78360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1E5082"/>
                </a:solidFill>
              </a:rPr>
              <a:t>I filtri </a:t>
            </a:r>
            <a:r>
              <a:rPr lang="it-IT" sz="2000" dirty="0" err="1">
                <a:solidFill>
                  <a:srgbClr val="1E5082"/>
                </a:solidFill>
              </a:rPr>
              <a:t>S</a:t>
            </a:r>
            <a:r>
              <a:rPr lang="it-IT" sz="2000" dirty="0">
                <a:solidFill>
                  <a:srgbClr val="1E5082"/>
                </a:solidFill>
              </a:rPr>
              <a:t>-Technologies producono immagini con contrasto migliorato e possono essere usati per migliorare il comfort visivo, aumentare la nitidezza della vista dell'endoscopio e fornire rendering in colori specifici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B1EF3F0-A344-5F7D-C1A2-C12DCAD5D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2" y="4768770"/>
            <a:ext cx="3980977" cy="160307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170C4B-4050-DC56-859F-54828A76D2DD}"/>
              </a:ext>
            </a:extLst>
          </p:cNvPr>
          <p:cNvSpPr txBox="1"/>
          <p:nvPr/>
        </p:nvSpPr>
        <p:spPr>
          <a:xfrm>
            <a:off x="5058137" y="4908589"/>
            <a:ext cx="60998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1E5082"/>
                </a:solidFill>
              </a:rPr>
              <a:t>Collegare l'endoscopio al Comando endoscopio 30 minuti prima dell'inizio di una procedura. La luce non deve essere "accesa" poiché il calore dell'elettronica nell’estremità distale dell’endoscopio riscalda la punta</a:t>
            </a:r>
          </a:p>
        </p:txBody>
      </p:sp>
    </p:spTree>
    <p:extLst>
      <p:ext uri="{BB962C8B-B14F-4D97-AF65-F5344CB8AC3E}">
        <p14:creationId xmlns:p14="http://schemas.microsoft.com/office/powerpoint/2010/main" val="3783774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F3D179-90D7-341F-A452-C2364B4FF8A0}"/>
              </a:ext>
            </a:extLst>
          </p:cNvPr>
          <p:cNvSpPr txBox="1"/>
          <p:nvPr/>
        </p:nvSpPr>
        <p:spPr>
          <a:xfrm>
            <a:off x="474562" y="347241"/>
            <a:ext cx="1084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Controllo della qualità dell’immagine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616075-FC69-0481-6EB8-C99CC0372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" y="2060293"/>
            <a:ext cx="5337158" cy="33009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BB9E976-5053-AD8C-8655-2A1D1A882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33" y="2060293"/>
            <a:ext cx="4398553" cy="330586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4F7D27-E141-7F8C-2116-D94643662995}"/>
              </a:ext>
            </a:extLst>
          </p:cNvPr>
          <p:cNvSpPr txBox="1"/>
          <p:nvPr/>
        </p:nvSpPr>
        <p:spPr>
          <a:xfrm>
            <a:off x="560143" y="1660183"/>
            <a:ext cx="204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1E5082"/>
                </a:solidFill>
              </a:rPr>
              <a:t>Hugo RAS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C2CE36-0FCE-75C3-F090-54C8E5510397}"/>
              </a:ext>
            </a:extLst>
          </p:cNvPr>
          <p:cNvSpPr txBox="1"/>
          <p:nvPr/>
        </p:nvSpPr>
        <p:spPr>
          <a:xfrm>
            <a:off x="7037233" y="1660183"/>
            <a:ext cx="204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1E5082"/>
                </a:solidFill>
              </a:rPr>
              <a:t>Da Vinci </a:t>
            </a:r>
            <a:r>
              <a:rPr lang="it-IT" sz="2000" b="1" dirty="0" err="1">
                <a:solidFill>
                  <a:srgbClr val="1E5082"/>
                </a:solidFill>
              </a:rPr>
              <a:t>Xi</a:t>
            </a:r>
            <a:endParaRPr lang="it-IT" sz="2000" b="1" dirty="0">
              <a:solidFill>
                <a:srgbClr val="1E5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9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F3D179-90D7-341F-A452-C2364B4FF8A0}"/>
              </a:ext>
            </a:extLst>
          </p:cNvPr>
          <p:cNvSpPr txBox="1"/>
          <p:nvPr/>
        </p:nvSpPr>
        <p:spPr>
          <a:xfrm>
            <a:off x="474562" y="347241"/>
            <a:ext cx="1084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Telepresenza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7FAEC6-7834-FBAE-1DD3-A2994AA0408B}"/>
              </a:ext>
            </a:extLst>
          </p:cNvPr>
          <p:cNvSpPr txBox="1"/>
          <p:nvPr/>
        </p:nvSpPr>
        <p:spPr>
          <a:xfrm>
            <a:off x="5220183" y="1666272"/>
            <a:ext cx="60998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1E5082"/>
                </a:solidFill>
              </a:rPr>
              <a:t>Funzione integrata di </a:t>
            </a:r>
            <a:r>
              <a:rPr lang="it-IT" sz="2000" b="1" dirty="0">
                <a:solidFill>
                  <a:srgbClr val="1E5082"/>
                </a:solidFill>
              </a:rPr>
              <a:t>telemanipolazione</a:t>
            </a:r>
            <a:r>
              <a:rPr lang="it-IT" sz="2000" dirty="0">
                <a:solidFill>
                  <a:srgbClr val="1E5082"/>
                </a:solidFill>
              </a:rPr>
              <a:t> (controllo a distanza) e </a:t>
            </a:r>
            <a:r>
              <a:rPr lang="it-IT" sz="2000" b="1" dirty="0">
                <a:solidFill>
                  <a:srgbClr val="1E5082"/>
                </a:solidFill>
              </a:rPr>
              <a:t>televisione stereoscopica</a:t>
            </a:r>
            <a:r>
              <a:rPr lang="it-IT" sz="2000" dirty="0">
                <a:solidFill>
                  <a:srgbClr val="1E5082"/>
                </a:solidFill>
              </a:rPr>
              <a:t> (immagine immersiva 3D), che permette al chirurgo di “sentirsi” sul campo operatorio e di eseguire interventi “a distanza”,  con precisione quasi come se fosse accanto al paziente.</a:t>
            </a:r>
          </a:p>
          <a:p>
            <a:endParaRPr lang="it-IT" sz="2000" dirty="0">
              <a:solidFill>
                <a:srgbClr val="1E5082"/>
              </a:solidFill>
            </a:endParaRPr>
          </a:p>
          <a:p>
            <a:r>
              <a:rPr lang="it-IT" sz="2000" dirty="0">
                <a:solidFill>
                  <a:srgbClr val="1E5082"/>
                </a:solidFill>
              </a:rPr>
              <a:t>Funzioni: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1E5082"/>
                </a:solidFill>
              </a:rPr>
              <a:t>- interazione e formazione in tempo reale (consente di utilizzare un dito per disegnare una linea colorata sopra l’immagine video)</a:t>
            </a:r>
          </a:p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1E5082"/>
                </a:solidFill>
              </a:rPr>
              <a:t>- collaborazione e formazione a distanza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4942BB-F116-0459-CFA5-90454D3E4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" y="3768464"/>
            <a:ext cx="4406900" cy="288963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CBA7E3B-9BE6-21F2-75DF-7F0B33546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" y="1562100"/>
            <a:ext cx="4406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1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F3D179-90D7-341F-A452-C2364B4FF8A0}"/>
              </a:ext>
            </a:extLst>
          </p:cNvPr>
          <p:cNvSpPr txBox="1"/>
          <p:nvPr/>
        </p:nvSpPr>
        <p:spPr>
          <a:xfrm>
            <a:off x="335666" y="347241"/>
            <a:ext cx="11424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>
                <a:solidFill>
                  <a:schemeClr val="bg2">
                    <a:lumMod val="50000"/>
                  </a:schemeClr>
                </a:solidFill>
              </a:rPr>
              <a:t>Direzioni future della visione chirurgica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9CC6C0-604F-234E-DF81-30E82576EAC5}"/>
              </a:ext>
            </a:extLst>
          </p:cNvPr>
          <p:cNvSpPr txBox="1"/>
          <p:nvPr/>
        </p:nvSpPr>
        <p:spPr>
          <a:xfrm>
            <a:off x="422476" y="1566402"/>
            <a:ext cx="749460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Visione aumentata tramite AR (Realtà Aumentata)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Overlay in real-time di dati preoperatori (TC, MRI, dati vascolari, nervosi etc.) direttamente sul campo operatorio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B77B87-F266-0904-026C-123BF263F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24" y="1566402"/>
            <a:ext cx="4241800" cy="4254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11529F-383B-D8A8-AE3B-CB5E2C90CD20}"/>
              </a:ext>
            </a:extLst>
          </p:cNvPr>
          <p:cNvSpPr txBox="1"/>
          <p:nvPr/>
        </p:nvSpPr>
        <p:spPr>
          <a:xfrm>
            <a:off x="422476" y="2882696"/>
            <a:ext cx="749460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Potenziamento della visione 3D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Sistemi con più telecamere (multi-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viewpoint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) per dare al chirurgo miglior percezione della profondità, angoli di visualizzazione alternativi, collaborazione tra operatori con prospettive diverse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4BB30B-1883-863C-B1E8-68B1F2B5B6E2}"/>
              </a:ext>
            </a:extLst>
          </p:cNvPr>
          <p:cNvSpPr txBox="1"/>
          <p:nvPr/>
        </p:nvSpPr>
        <p:spPr>
          <a:xfrm>
            <a:off x="422476" y="4506766"/>
            <a:ext cx="749460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Intelligenza Artificiale / Machine Vision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Riconoscimento automatico di strutture anatomiche, anche senza mappe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</a:rPr>
              <a:t>pre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-operative, come guida intraoperatoria</a:t>
            </a:r>
          </a:p>
        </p:txBody>
      </p:sp>
    </p:spTree>
    <p:extLst>
      <p:ext uri="{BB962C8B-B14F-4D97-AF65-F5344CB8AC3E}">
        <p14:creationId xmlns:p14="http://schemas.microsoft.com/office/powerpoint/2010/main" val="104938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F3D179-90D7-341F-A452-C2364B4FF8A0}"/>
              </a:ext>
            </a:extLst>
          </p:cNvPr>
          <p:cNvSpPr txBox="1"/>
          <p:nvPr/>
        </p:nvSpPr>
        <p:spPr>
          <a:xfrm>
            <a:off x="474562" y="347241"/>
            <a:ext cx="1084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Conclusioni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BA91F4-CCDC-7B01-5B1D-B1A092D0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84" y="2603025"/>
            <a:ext cx="3763701" cy="11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B98FC93-9BB0-B17B-3BE7-277BC07E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44" y="1779680"/>
            <a:ext cx="1739900" cy="10033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810B0F9-4D96-1D95-3583-9987B902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41" y="3944410"/>
            <a:ext cx="2260600" cy="11811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79E8E31-5A8F-3D6E-5793-B5C953522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91" y="4514126"/>
            <a:ext cx="1245869" cy="105781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F11FD91-5850-9BBB-424B-F968B1EDE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9" y="1454765"/>
            <a:ext cx="3377235" cy="11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0C10F9D-D2A0-DB7D-B761-98212A57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5" y="3940640"/>
            <a:ext cx="3763701" cy="11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79F1B23-91C6-D4AB-276B-8AEF29802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85" y="1454765"/>
            <a:ext cx="1276350" cy="172085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09C507-1652-F037-966F-D1A69E5E4A2C}"/>
              </a:ext>
            </a:extLst>
          </p:cNvPr>
          <p:cNvSpPr txBox="1"/>
          <p:nvPr/>
        </p:nvSpPr>
        <p:spPr>
          <a:xfrm>
            <a:off x="1030146" y="5579053"/>
            <a:ext cx="97343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1E5082"/>
                </a:solidFill>
              </a:rPr>
              <a:t>La tecnologia robotica rappresenta un indubbio vantaggio per il chirurgo!!</a:t>
            </a:r>
          </a:p>
          <a:p>
            <a:pPr algn="ctr"/>
            <a:r>
              <a:rPr lang="it-IT" sz="2000" b="1" dirty="0">
                <a:solidFill>
                  <a:srgbClr val="1E5082"/>
                </a:solidFill>
              </a:rPr>
              <a:t>Ci si augura di dimostrare sempre più vantaggi a favore del paziente e del SSN</a:t>
            </a:r>
          </a:p>
        </p:txBody>
      </p:sp>
    </p:spTree>
    <p:extLst>
      <p:ext uri="{BB962C8B-B14F-4D97-AF65-F5344CB8AC3E}">
        <p14:creationId xmlns:p14="http://schemas.microsoft.com/office/powerpoint/2010/main" val="7240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F4550F7A-AAEA-FB84-256E-1D7D87C5D367}"/>
              </a:ext>
            </a:extLst>
          </p:cNvPr>
          <p:cNvSpPr/>
          <p:nvPr/>
        </p:nvSpPr>
        <p:spPr>
          <a:xfrm>
            <a:off x="318305" y="1815851"/>
            <a:ext cx="4259484" cy="972274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A2F1AC-D4FF-C82E-33DD-D24E0D834A13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Perché la qualità dell’immagine è cruciale?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59E5F-00EC-CB15-5FAA-D2592A34B59E}"/>
              </a:ext>
            </a:extLst>
          </p:cNvPr>
          <p:cNvSpPr txBox="1"/>
          <p:nvPr/>
        </p:nvSpPr>
        <p:spPr>
          <a:xfrm>
            <a:off x="636608" y="1953665"/>
            <a:ext cx="379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D4F9B"/>
                </a:solidFill>
              </a:rPr>
              <a:t>Migliore </a:t>
            </a:r>
            <a:r>
              <a:rPr lang="it-IT" sz="2400" b="1" i="0" dirty="0">
                <a:solidFill>
                  <a:srgbClr val="2D4F9B"/>
                </a:solidFill>
                <a:effectLst/>
                <a:latin typeface="Google Sans"/>
              </a:rPr>
              <a:t>visualizzazione dei dettagli anatomici</a:t>
            </a:r>
            <a:endParaRPr lang="it-IT" sz="2400" b="1" dirty="0">
              <a:solidFill>
                <a:srgbClr val="2D4F9B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4EA8E38-9B5E-39FF-4607-4617DADD39D8}"/>
              </a:ext>
            </a:extLst>
          </p:cNvPr>
          <p:cNvSpPr/>
          <p:nvPr/>
        </p:nvSpPr>
        <p:spPr>
          <a:xfrm>
            <a:off x="2679541" y="2909619"/>
            <a:ext cx="3949860" cy="972274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0A17DBD-7588-CFD3-5E13-611806BE4EDE}"/>
              </a:ext>
            </a:extLst>
          </p:cNvPr>
          <p:cNvSpPr/>
          <p:nvPr/>
        </p:nvSpPr>
        <p:spPr>
          <a:xfrm>
            <a:off x="5409236" y="4097520"/>
            <a:ext cx="4259484" cy="972274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4991B08-ED8A-26C5-1EA3-8F19F7C99121}"/>
              </a:ext>
            </a:extLst>
          </p:cNvPr>
          <p:cNvSpPr/>
          <p:nvPr/>
        </p:nvSpPr>
        <p:spPr>
          <a:xfrm>
            <a:off x="7348960" y="5284120"/>
            <a:ext cx="4259484" cy="1105105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7FB571-D4E2-E803-B431-2715C112E8C3}"/>
              </a:ext>
            </a:extLst>
          </p:cNvPr>
          <p:cNvSpPr txBox="1"/>
          <p:nvPr/>
        </p:nvSpPr>
        <p:spPr>
          <a:xfrm>
            <a:off x="2754290" y="3013501"/>
            <a:ext cx="379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dirty="0">
                <a:solidFill>
                  <a:srgbClr val="2D4F9B"/>
                </a:solidFill>
                <a:effectLst/>
                <a:latin typeface="Google Sans"/>
              </a:rPr>
              <a:t>Migliore performance chirurgica</a:t>
            </a:r>
            <a:endParaRPr lang="it-IT" sz="2400" b="1" dirty="0">
              <a:solidFill>
                <a:srgbClr val="2D4F9B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D07720-E78F-AE67-924F-8EE0683E7110}"/>
              </a:ext>
            </a:extLst>
          </p:cNvPr>
          <p:cNvSpPr txBox="1"/>
          <p:nvPr/>
        </p:nvSpPr>
        <p:spPr>
          <a:xfrm>
            <a:off x="5682206" y="4352824"/>
            <a:ext cx="37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dirty="0">
                <a:solidFill>
                  <a:srgbClr val="2D4F9B"/>
                </a:solidFill>
                <a:effectLst/>
                <a:latin typeface="Google Sans"/>
              </a:rPr>
              <a:t>Sicurezza per il paziente</a:t>
            </a:r>
            <a:endParaRPr lang="it-IT" sz="2400" b="1" dirty="0">
              <a:solidFill>
                <a:srgbClr val="2D4F9B"/>
              </a:solidFill>
            </a:endParaRPr>
          </a:p>
        </p:txBody>
      </p:sp>
      <p:sp>
        <p:nvSpPr>
          <p:cNvPr id="18" name="Freccia curva 17">
            <a:extLst>
              <a:ext uri="{FF2B5EF4-FFF2-40B4-BE49-F238E27FC236}">
                <a16:creationId xmlns:a16="http://schemas.microsoft.com/office/drawing/2014/main" id="{F99EA9FF-9E81-F879-2C18-0F09A96B5CDD}"/>
              </a:ext>
            </a:extLst>
          </p:cNvPr>
          <p:cNvSpPr/>
          <p:nvPr/>
        </p:nvSpPr>
        <p:spPr>
          <a:xfrm flipV="1">
            <a:off x="1944547" y="2911146"/>
            <a:ext cx="581630" cy="622314"/>
          </a:xfrm>
          <a:prstGeom prst="bentArrow">
            <a:avLst>
              <a:gd name="adj1" fmla="val 20515"/>
              <a:gd name="adj2" fmla="val 20212"/>
              <a:gd name="adj3" fmla="val 25000"/>
              <a:gd name="adj4" fmla="val 841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curva 18">
            <a:extLst>
              <a:ext uri="{FF2B5EF4-FFF2-40B4-BE49-F238E27FC236}">
                <a16:creationId xmlns:a16="http://schemas.microsoft.com/office/drawing/2014/main" id="{72E64131-F52A-6190-2046-459016CBE53E}"/>
              </a:ext>
            </a:extLst>
          </p:cNvPr>
          <p:cNvSpPr/>
          <p:nvPr/>
        </p:nvSpPr>
        <p:spPr>
          <a:xfrm flipV="1">
            <a:off x="4652538" y="4019466"/>
            <a:ext cx="581630" cy="622314"/>
          </a:xfrm>
          <a:prstGeom prst="bentArrow">
            <a:avLst>
              <a:gd name="adj1" fmla="val 20515"/>
              <a:gd name="adj2" fmla="val 20212"/>
              <a:gd name="adj3" fmla="val 25000"/>
              <a:gd name="adj4" fmla="val 841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curva 19">
            <a:extLst>
              <a:ext uri="{FF2B5EF4-FFF2-40B4-BE49-F238E27FC236}">
                <a16:creationId xmlns:a16="http://schemas.microsoft.com/office/drawing/2014/main" id="{D06FC1BD-709E-5C46-03CA-5E429A46494D}"/>
              </a:ext>
            </a:extLst>
          </p:cNvPr>
          <p:cNvSpPr/>
          <p:nvPr/>
        </p:nvSpPr>
        <p:spPr>
          <a:xfrm flipV="1">
            <a:off x="6629401" y="5302897"/>
            <a:ext cx="581630" cy="622314"/>
          </a:xfrm>
          <a:prstGeom prst="bentArrow">
            <a:avLst>
              <a:gd name="adj1" fmla="val 20515"/>
              <a:gd name="adj2" fmla="val 20212"/>
              <a:gd name="adj3" fmla="val 25000"/>
              <a:gd name="adj4" fmla="val 841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6FF9660-E0A9-A470-DFE8-45C0E4F273C0}"/>
              </a:ext>
            </a:extLst>
          </p:cNvPr>
          <p:cNvSpPr txBox="1"/>
          <p:nvPr/>
        </p:nvSpPr>
        <p:spPr>
          <a:xfrm>
            <a:off x="7395261" y="5592654"/>
            <a:ext cx="425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dirty="0">
                <a:solidFill>
                  <a:srgbClr val="2D4F9B"/>
                </a:solidFill>
                <a:effectLst/>
                <a:latin typeface="Google Sans"/>
              </a:rPr>
              <a:t>Migliori risultati complessivi !!</a:t>
            </a:r>
            <a:endParaRPr lang="it-IT" sz="2400" b="1" dirty="0">
              <a:solidFill>
                <a:srgbClr val="2D4F9B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C2C53DC-AFC5-5785-9AEF-6C5EF5A2A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45" y="1413567"/>
            <a:ext cx="46355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0BEFFBD-27FE-04E0-8211-C8FDD25A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7" y="2492995"/>
            <a:ext cx="6763232" cy="40177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5FDDEB-4B64-8B11-DA8A-EDCBD728AC06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L’avvento della laparoscopia...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ACA01B-8486-C4CE-C9C3-1DD5B168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8" y="1885325"/>
            <a:ext cx="4731751" cy="7542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B03BCF4-EC8F-204A-FE00-EA354D37E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84" y="3224596"/>
            <a:ext cx="1780572" cy="12997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81F1103-116F-4340-3051-14781E4B9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59" y="5192594"/>
            <a:ext cx="1780573" cy="12292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6FAF22D-7779-555D-9DA8-6C7AB518B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382" y="2822824"/>
            <a:ext cx="2699277" cy="35990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788B59-AEB5-EA54-D015-07AEB63C48DC}"/>
              </a:ext>
            </a:extLst>
          </p:cNvPr>
          <p:cNvSpPr txBox="1"/>
          <p:nvPr/>
        </p:nvSpPr>
        <p:spPr>
          <a:xfrm>
            <a:off x="659757" y="1551008"/>
            <a:ext cx="461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2D4F9B"/>
                </a:solidFill>
              </a:rPr>
              <a:t>... vera rivoluzione della chirurgia</a:t>
            </a:r>
          </a:p>
        </p:txBody>
      </p:sp>
    </p:spTree>
    <p:extLst>
      <p:ext uri="{BB962C8B-B14F-4D97-AF65-F5344CB8AC3E}">
        <p14:creationId xmlns:p14="http://schemas.microsoft.com/office/powerpoint/2010/main" val="207957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9EC5B-01FA-730D-17E4-7703843794B7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Cosa ha apportato la laparoscopia? 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9A4B017-1299-2E83-E8DB-835E2B038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871112"/>
              </p:ext>
            </p:extLst>
          </p:nvPr>
        </p:nvGraphicFramePr>
        <p:xfrm>
          <a:off x="474561" y="1544682"/>
          <a:ext cx="11157996" cy="4220048"/>
        </p:xfrm>
        <a:graphic>
          <a:graphicData uri="http://schemas.openxmlformats.org/drawingml/2006/table">
            <a:tbl>
              <a:tblPr/>
              <a:tblGrid>
                <a:gridCol w="3719332">
                  <a:extLst>
                    <a:ext uri="{9D8B030D-6E8A-4147-A177-3AD203B41FA5}">
                      <a16:colId xmlns:a16="http://schemas.microsoft.com/office/drawing/2014/main" val="3798929429"/>
                    </a:ext>
                  </a:extLst>
                </a:gridCol>
                <a:gridCol w="3719332">
                  <a:extLst>
                    <a:ext uri="{9D8B030D-6E8A-4147-A177-3AD203B41FA5}">
                      <a16:colId xmlns:a16="http://schemas.microsoft.com/office/drawing/2014/main" val="4004347660"/>
                    </a:ext>
                  </a:extLst>
                </a:gridCol>
                <a:gridCol w="3719332">
                  <a:extLst>
                    <a:ext uri="{9D8B030D-6E8A-4147-A177-3AD203B41FA5}">
                      <a16:colId xmlns:a16="http://schemas.microsoft.com/office/drawing/2014/main" val="801609427"/>
                    </a:ext>
                  </a:extLst>
                </a:gridCol>
              </a:tblGrid>
              <a:tr h="357469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E98B0D"/>
                          </a:solidFill>
                        </a:rPr>
                        <a:t>Caratteristica</a:t>
                      </a:r>
                      <a:endParaRPr lang="it-IT" sz="1700" dirty="0">
                        <a:solidFill>
                          <a:srgbClr val="E98B0D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E98B0D"/>
                          </a:solidFill>
                        </a:rPr>
                        <a:t>Chirurgia Open</a:t>
                      </a:r>
                      <a:endParaRPr lang="it-IT" sz="1700" dirty="0">
                        <a:solidFill>
                          <a:srgbClr val="E98B0D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E98B0D"/>
                          </a:solidFill>
                        </a:rPr>
                        <a:t>Laparoscopia</a:t>
                      </a:r>
                      <a:endParaRPr lang="it-IT" sz="1700" dirty="0">
                        <a:solidFill>
                          <a:srgbClr val="E98B0D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96022"/>
                  </a:ext>
                </a:extLst>
              </a:tr>
              <a:tr h="622067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2D4F9B"/>
                          </a:solidFill>
                        </a:rPr>
                        <a:t>Ingrandimento</a:t>
                      </a:r>
                      <a:endParaRPr lang="it-IT" sz="1800" dirty="0">
                        <a:solidFill>
                          <a:srgbClr val="2D4F9B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Occhio nudo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Zoom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482209"/>
                  </a:ext>
                </a:extLst>
              </a:tr>
              <a:tr h="826114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2D4F9B"/>
                          </a:solidFill>
                        </a:rPr>
                        <a:t>Illuminazione</a:t>
                      </a:r>
                      <a:endParaRPr lang="it-IT" sz="1800" dirty="0">
                        <a:solidFill>
                          <a:srgbClr val="2D4F9B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Scialitica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Fonte luminosa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148972"/>
                  </a:ext>
                </a:extLst>
              </a:tr>
              <a:tr h="86810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2D4F9B"/>
                          </a:solidFill>
                        </a:rPr>
                        <a:t>Campo visivo</a:t>
                      </a:r>
                      <a:endParaRPr lang="it-IT" sz="1800" dirty="0">
                        <a:solidFill>
                          <a:srgbClr val="2D4F9B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Limitato dall’ampiezza dell’incisione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Panoramico, esplorabile con telecamera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111994"/>
                  </a:ext>
                </a:extLst>
              </a:tr>
              <a:tr h="920726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2D4F9B"/>
                          </a:solidFill>
                        </a:rPr>
                        <a:t>Accesso a zone difficili</a:t>
                      </a:r>
                      <a:endParaRPr lang="it-IT" sz="1800" dirty="0">
                        <a:solidFill>
                          <a:srgbClr val="2D4F9B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Può richiedere incisioni più ampie o retrazioni complesse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Movimento della camera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954427"/>
                  </a:ext>
                </a:extLst>
              </a:tr>
              <a:tr h="625571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2D4F9B"/>
                          </a:solidFill>
                        </a:rPr>
                        <a:t>Qualità dei dettagli</a:t>
                      </a:r>
                      <a:endParaRPr lang="it-IT" sz="1800" dirty="0">
                        <a:solidFill>
                          <a:srgbClr val="2D4F9B"/>
                        </a:solidFill>
                      </a:endParaRP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Dipende dall’occhio umano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/>
                        <a:t>Superiore all’occhio umano</a:t>
                      </a:r>
                    </a:p>
                  </a:txBody>
                  <a:tcPr marL="87460" marR="87460" marT="43730" marB="43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32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83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08FD4E-4010-B1DC-094E-83C1AC2C599A}"/>
              </a:ext>
            </a:extLst>
          </p:cNvPr>
          <p:cNvSpPr txBox="1"/>
          <p:nvPr/>
        </p:nvSpPr>
        <p:spPr>
          <a:xfrm>
            <a:off x="136244" y="347242"/>
            <a:ext cx="111579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b="1" dirty="0">
                <a:solidFill>
                  <a:schemeClr val="bg2">
                    <a:lumMod val="50000"/>
                  </a:schemeClr>
                </a:solidFill>
              </a:rPr>
              <a:t>Le ultime evoluzioni ’image-</a:t>
            </a:r>
            <a:r>
              <a:rPr lang="it-IT" sz="3800" b="1" dirty="0" err="1">
                <a:solidFill>
                  <a:schemeClr val="bg2">
                    <a:lumMod val="50000"/>
                  </a:schemeClr>
                </a:solidFill>
              </a:rPr>
              <a:t>based</a:t>
            </a:r>
            <a:r>
              <a:rPr lang="it-IT" sz="3800" b="1" dirty="0">
                <a:solidFill>
                  <a:schemeClr val="bg2">
                    <a:lumMod val="50000"/>
                  </a:schemeClr>
                </a:solidFill>
              </a:rPr>
              <a:t>’ della laparoscopia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2CFDD7-EA98-4AE1-9777-C0A2762F5254}"/>
              </a:ext>
            </a:extLst>
          </p:cNvPr>
          <p:cNvSpPr txBox="1"/>
          <p:nvPr/>
        </p:nvSpPr>
        <p:spPr>
          <a:xfrm>
            <a:off x="136244" y="1546350"/>
            <a:ext cx="49886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1E5082"/>
                </a:solidFill>
              </a:rPr>
              <a:t>T</a:t>
            </a:r>
            <a:r>
              <a:rPr lang="it-IT" b="1" i="0" u="none" strike="noStrike" dirty="0">
                <a:solidFill>
                  <a:srgbClr val="1E5082"/>
                </a:solidFill>
                <a:effectLst/>
              </a:rPr>
              <a:t>ecnologia 4K</a:t>
            </a:r>
            <a:r>
              <a:rPr lang="it-IT" b="0" i="0" u="none" strike="noStrike" dirty="0">
                <a:solidFill>
                  <a:srgbClr val="1E5082"/>
                </a:solidFill>
                <a:effectLst/>
              </a:rPr>
              <a:t>, che consente la ripresa di immagini con risoluzione 4.096 x 2.180 pixel e </a:t>
            </a:r>
            <a:r>
              <a:rPr lang="it-IT" b="1" i="0" u="none" strike="noStrike" dirty="0">
                <a:solidFill>
                  <a:srgbClr val="1E5082"/>
                </a:solidFill>
                <a:effectLst/>
              </a:rPr>
              <a:t>Ultra HD (UHD)</a:t>
            </a:r>
            <a:r>
              <a:rPr lang="it-IT" b="0" i="0" u="none" strike="noStrike" dirty="0">
                <a:solidFill>
                  <a:srgbClr val="1E5082"/>
                </a:solidFill>
                <a:effectLst/>
              </a:rPr>
              <a:t> con 3.840 x 2.160 pixel, ovvero con un numero di punti quattro volte superiore rispetto al formato Full HD.</a:t>
            </a:r>
            <a:endParaRPr lang="it-IT" dirty="0">
              <a:solidFill>
                <a:srgbClr val="1E508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1C5795E-D67D-F261-FD8C-C5DD2A39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5656298" cy="308175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8FF0B44-8135-7642-1F0C-0AFC1E7F2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87" y="1333092"/>
            <a:ext cx="2342970" cy="232535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1BB679-F045-C110-1C45-DB14502D50CA}"/>
              </a:ext>
            </a:extLst>
          </p:cNvPr>
          <p:cNvSpPr txBox="1"/>
          <p:nvPr/>
        </p:nvSpPr>
        <p:spPr>
          <a:xfrm>
            <a:off x="8313646" y="1307375"/>
            <a:ext cx="2777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1E5082"/>
                </a:solidFill>
              </a:rPr>
              <a:t>Fluorescenza intraoperatoria, </a:t>
            </a:r>
            <a:r>
              <a:rPr lang="it-IT" dirty="0">
                <a:solidFill>
                  <a:srgbClr val="1E5082"/>
                </a:solidFill>
              </a:rPr>
              <a:t>con l’utilizzo del ICG</a:t>
            </a:r>
            <a:r>
              <a:rPr lang="it-IT" b="1" dirty="0">
                <a:solidFill>
                  <a:srgbClr val="1E5082"/>
                </a:solidFill>
              </a:rPr>
              <a:t> 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A6D2607-41EF-CC2F-5AB3-A9F18195F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56" y="2495769"/>
            <a:ext cx="3314700" cy="20066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C634CD5-0C41-7975-4313-AF5ED04658F4}"/>
              </a:ext>
            </a:extLst>
          </p:cNvPr>
          <p:cNvSpPr txBox="1"/>
          <p:nvPr/>
        </p:nvSpPr>
        <p:spPr>
          <a:xfrm>
            <a:off x="10627249" y="4537324"/>
            <a:ext cx="139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1E5082"/>
                </a:solidFill>
              </a:rPr>
              <a:t>Visione 3D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D4BB8D-9EA6-7738-7F01-704D6C487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87" y="4734500"/>
            <a:ext cx="2700932" cy="16969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28A181-FE74-1338-76E6-29A7B0A2F769}"/>
              </a:ext>
            </a:extLst>
          </p:cNvPr>
          <p:cNvSpPr txBox="1"/>
          <p:nvPr/>
        </p:nvSpPr>
        <p:spPr>
          <a:xfrm>
            <a:off x="8584075" y="5022790"/>
            <a:ext cx="3314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2D4F9B"/>
                </a:solidFill>
                <a:effectLst/>
              </a:rPr>
              <a:t>La </a:t>
            </a:r>
            <a:r>
              <a:rPr lang="it-IT" b="1" i="0" dirty="0">
                <a:solidFill>
                  <a:srgbClr val="2D4F9B"/>
                </a:solidFill>
                <a:effectLst/>
              </a:rPr>
              <a:t>realtà aumentata </a:t>
            </a:r>
            <a:r>
              <a:rPr lang="it-IT" b="0" i="0" dirty="0">
                <a:solidFill>
                  <a:srgbClr val="2D4F9B"/>
                </a:solidFill>
                <a:effectLst/>
              </a:rPr>
              <a:t>(</a:t>
            </a:r>
            <a:r>
              <a:rPr lang="it-IT" b="1" i="0" dirty="0">
                <a:solidFill>
                  <a:srgbClr val="2D4F9B"/>
                </a:solidFill>
                <a:effectLst/>
              </a:rPr>
              <a:t>AR</a:t>
            </a:r>
            <a:r>
              <a:rPr lang="it-IT" b="0" i="0" dirty="0">
                <a:solidFill>
                  <a:srgbClr val="2D4F9B"/>
                </a:solidFill>
                <a:effectLst/>
              </a:rPr>
              <a:t>) sovrapponendo dati digitali ricostruiti da immagini preoperatorie (come TAC e risonanze magnetiche)</a:t>
            </a:r>
            <a:endParaRPr lang="it-IT" b="1" dirty="0">
              <a:solidFill>
                <a:srgbClr val="2D4F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73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9EC5B-01FA-730D-17E4-7703843794B7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Limiti della laparoscopia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7CE1C0-D1A9-BA1B-FED7-F2A884C5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" y="1116682"/>
            <a:ext cx="3098800" cy="3835400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74DC73C7-EEF2-C7A0-1090-C78B75F7F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88827"/>
              </p:ext>
            </p:extLst>
          </p:nvPr>
        </p:nvGraphicFramePr>
        <p:xfrm>
          <a:off x="4074290" y="1336601"/>
          <a:ext cx="7789762" cy="4785011"/>
        </p:xfrm>
        <a:graphic>
          <a:graphicData uri="http://schemas.openxmlformats.org/drawingml/2006/table">
            <a:tbl>
              <a:tblPr/>
              <a:tblGrid>
                <a:gridCol w="3175101">
                  <a:extLst>
                    <a:ext uri="{9D8B030D-6E8A-4147-A177-3AD203B41FA5}">
                      <a16:colId xmlns:a16="http://schemas.microsoft.com/office/drawing/2014/main" val="1777969610"/>
                    </a:ext>
                  </a:extLst>
                </a:gridCol>
                <a:gridCol w="4614661">
                  <a:extLst>
                    <a:ext uri="{9D8B030D-6E8A-4147-A177-3AD203B41FA5}">
                      <a16:colId xmlns:a16="http://schemas.microsoft.com/office/drawing/2014/main" val="2676986412"/>
                    </a:ext>
                  </a:extLst>
                </a:gridCol>
              </a:tblGrid>
              <a:tr h="665819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E98B0D"/>
                          </a:solidFill>
                        </a:rPr>
                        <a:t>Caratteristica</a:t>
                      </a:r>
                      <a:endParaRPr lang="it-IT" sz="1700" dirty="0">
                        <a:solidFill>
                          <a:srgbClr val="E98B0D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it-IT" sz="1700" b="1" dirty="0">
                          <a:solidFill>
                            <a:srgbClr val="E98B0D"/>
                          </a:solidFill>
                        </a:rPr>
                        <a:t>Laparoscopia</a:t>
                      </a:r>
                      <a:endParaRPr lang="it-IT" sz="1700" dirty="0">
                        <a:solidFill>
                          <a:srgbClr val="E98B0D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164380"/>
                  </a:ext>
                </a:extLst>
              </a:tr>
              <a:tr h="717970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Tipo di visione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Bidimensionale (2D) nella maggior parte dei sistemi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101839"/>
                  </a:ext>
                </a:extLst>
              </a:tr>
              <a:tr h="552285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Campo visivo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Direzionale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524426"/>
                  </a:ext>
                </a:extLst>
              </a:tr>
              <a:tr h="570120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Percezione di profondità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Ridotta (problema principale nei sistemi 2D)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603316"/>
                  </a:ext>
                </a:extLst>
              </a:tr>
              <a:tr h="520861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Illuminazione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Localizzata, con possibili riflessi/abbagliamento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221516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Distorsioni ottiche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Possibili, soprattutto con lenti angolate (30°/45°)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970332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Orientamento anatomico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Da ricercare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293294"/>
                  </a:ext>
                </a:extLst>
              </a:tr>
              <a:tr h="386599"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rgbClr val="2D4F9B"/>
                          </a:solidFill>
                        </a:rPr>
                        <a:t>Possibilità di “missed injury”</a:t>
                      </a:r>
                      <a:endParaRPr lang="it-IT" sz="1700" dirty="0">
                        <a:solidFill>
                          <a:srgbClr val="2D4F9B"/>
                        </a:solidFill>
                      </a:endParaRP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solidFill>
                            <a:schemeClr val="tx1"/>
                          </a:solidFill>
                        </a:rPr>
                        <a:t>Più alta (lesioni fuori dal campo visivo possono sfuggire)</a:t>
                      </a:r>
                    </a:p>
                  </a:txBody>
                  <a:tcPr marL="47605" marR="47605" marT="23802" marB="238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764038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10FA067F-CF73-C226-383F-0E072EB37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12" y="5036468"/>
            <a:ext cx="1511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9EC5B-01FA-730D-17E4-7703843794B7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L’avvento dei Robot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4416D56-5D5D-708F-88BE-959302690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29" y="1057650"/>
            <a:ext cx="4357868" cy="30816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EFA801-97BF-4776-9D70-114CC0493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6" y="1561156"/>
            <a:ext cx="4597400" cy="2743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CA3FE7B-2695-807B-287A-254A0A590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04" y="4259532"/>
            <a:ext cx="3826317" cy="241306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8AFEE1-EF6F-2C04-95E4-A48BDCFDD975}"/>
              </a:ext>
            </a:extLst>
          </p:cNvPr>
          <p:cNvSpPr txBox="1"/>
          <p:nvPr/>
        </p:nvSpPr>
        <p:spPr>
          <a:xfrm>
            <a:off x="7483033" y="6217044"/>
            <a:ext cx="3003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2D4F9B"/>
                </a:solidFill>
              </a:rPr>
              <a:t>S</a:t>
            </a:r>
            <a:r>
              <a:rPr lang="it-IT" sz="2000" b="1" i="0" dirty="0">
                <a:solidFill>
                  <a:srgbClr val="2D4F9B"/>
                </a:solidFill>
                <a:effectLst/>
              </a:rPr>
              <a:t>istema </a:t>
            </a:r>
            <a:r>
              <a:rPr lang="it-IT" sz="2000" b="1" i="0" dirty="0" err="1">
                <a:solidFill>
                  <a:srgbClr val="2D4F9B"/>
                </a:solidFill>
                <a:effectLst/>
              </a:rPr>
              <a:t>Versius</a:t>
            </a:r>
            <a:r>
              <a:rPr lang="it-IT" sz="2000" b="1" i="0" dirty="0">
                <a:solidFill>
                  <a:srgbClr val="2D4F9B"/>
                </a:solidFill>
                <a:effectLst/>
              </a:rPr>
              <a:t>®</a:t>
            </a:r>
            <a:endParaRPr lang="it-IT" sz="2000" dirty="0">
              <a:solidFill>
                <a:srgbClr val="2D4F9B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1386D8A-1246-76F5-0DA7-50E2222015A9}"/>
              </a:ext>
            </a:extLst>
          </p:cNvPr>
          <p:cNvSpPr txBox="1"/>
          <p:nvPr/>
        </p:nvSpPr>
        <p:spPr>
          <a:xfrm>
            <a:off x="335666" y="3939230"/>
            <a:ext cx="48806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dirty="0">
                <a:solidFill>
                  <a:srgbClr val="2D4F9B"/>
                </a:solidFill>
                <a:effectLst/>
              </a:rPr>
              <a:t>Hugo</a:t>
            </a:r>
            <a:r>
              <a:rPr lang="it-IT" sz="2000" b="1" i="0" u="none" strike="noStrike" baseline="30000" dirty="0">
                <a:solidFill>
                  <a:srgbClr val="2D4F9B"/>
                </a:solidFill>
                <a:effectLst/>
              </a:rPr>
              <a:t>™</a:t>
            </a:r>
            <a:r>
              <a:rPr lang="it-IT" sz="2000" b="1" i="0" u="none" strike="noStrike" dirty="0">
                <a:solidFill>
                  <a:srgbClr val="2D4F9B"/>
                </a:solidFill>
                <a:effectLst/>
              </a:rPr>
              <a:t> </a:t>
            </a:r>
            <a:r>
              <a:rPr lang="it-IT" sz="2000" b="1" i="0" u="none" strike="noStrike" dirty="0" err="1">
                <a:solidFill>
                  <a:srgbClr val="2D4F9B"/>
                </a:solidFill>
                <a:effectLst/>
              </a:rPr>
              <a:t>robotic-assisted</a:t>
            </a:r>
            <a:r>
              <a:rPr lang="it-IT" sz="2000" b="1" i="0" u="none" strike="noStrike" dirty="0">
                <a:solidFill>
                  <a:srgbClr val="2D4F9B"/>
                </a:solidFill>
                <a:effectLst/>
              </a:rPr>
              <a:t> surgery (RAS) system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1321435-C4E9-5EE3-D9C6-64BC25AA37D4}"/>
              </a:ext>
            </a:extLst>
          </p:cNvPr>
          <p:cNvSpPr txBox="1"/>
          <p:nvPr/>
        </p:nvSpPr>
        <p:spPr>
          <a:xfrm>
            <a:off x="8154365" y="4139285"/>
            <a:ext cx="3003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2D4F9B"/>
                </a:solidFill>
              </a:rPr>
              <a:t>Robot Da Vinci XI System</a:t>
            </a:r>
            <a:endParaRPr lang="it-IT" sz="2000" dirty="0">
              <a:solidFill>
                <a:srgbClr val="2D4F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406B9E-3BBF-B4D2-1BBA-0A7D3CDC7018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L’ottica robotica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88D2FC-56E8-5FEF-99F1-10292B466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" y="1413035"/>
            <a:ext cx="6926062" cy="46173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7F1A67-104E-97EB-026E-23A8B3563773}"/>
              </a:ext>
            </a:extLst>
          </p:cNvPr>
          <p:cNvSpPr txBox="1"/>
          <p:nvPr/>
        </p:nvSpPr>
        <p:spPr>
          <a:xfrm>
            <a:off x="7488820" y="1413035"/>
            <a:ext cx="42016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1E5082"/>
                </a:solidFill>
              </a:rPr>
              <a:t>1. Due sorgenti d’immagine (stereoscopia), </a:t>
            </a:r>
            <a:r>
              <a:rPr lang="it-IT" sz="2000" dirty="0">
                <a:solidFill>
                  <a:srgbClr val="1E5082"/>
                </a:solidFill>
              </a:rPr>
              <a:t>posizionate una accanto all’altra, che catturano due prospettive dello stesso campo operatorio, trasmesse a processore</a:t>
            </a:r>
          </a:p>
          <a:p>
            <a:endParaRPr lang="it-IT" sz="2000" b="1" dirty="0">
              <a:solidFill>
                <a:srgbClr val="1E5082"/>
              </a:solidFill>
            </a:endParaRPr>
          </a:p>
          <a:p>
            <a:r>
              <a:rPr lang="it-IT" sz="2000" b="1" dirty="0">
                <a:solidFill>
                  <a:srgbClr val="1E5082"/>
                </a:solidFill>
              </a:rPr>
              <a:t>2. Elaborazione in tempo reale </a:t>
            </a:r>
            <a:r>
              <a:rPr lang="it-IT" sz="2000" dirty="0">
                <a:solidFill>
                  <a:srgbClr val="1E5082"/>
                </a:solidFill>
              </a:rPr>
              <a:t>e sincronizzazione in un’unica immagine 3D</a:t>
            </a:r>
          </a:p>
          <a:p>
            <a:endParaRPr lang="it-IT" sz="2000" b="1" dirty="0">
              <a:solidFill>
                <a:srgbClr val="1E5082"/>
              </a:solidFill>
            </a:endParaRPr>
          </a:p>
          <a:p>
            <a:r>
              <a:rPr lang="it-IT" sz="2000" b="1" dirty="0">
                <a:solidFill>
                  <a:srgbClr val="1E5082"/>
                </a:solidFill>
              </a:rPr>
              <a:t>3. Display stereoscopico</a:t>
            </a:r>
            <a:r>
              <a:rPr lang="it-IT" sz="2000" dirty="0">
                <a:solidFill>
                  <a:srgbClr val="1E5082"/>
                </a:solidFill>
              </a:rPr>
              <a:t>, che il chirurgo osserva tramite: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1E5082"/>
                </a:solidFill>
              </a:rPr>
              <a:t>Monitor 3D + occhiali polarizzati/attivi</a:t>
            </a:r>
            <a:r>
              <a:rPr lang="it-IT" sz="2000" dirty="0">
                <a:solidFill>
                  <a:srgbClr val="1E5082"/>
                </a:solidFill>
              </a:rPr>
              <a:t>, oppure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1E5082"/>
                </a:solidFill>
              </a:rPr>
              <a:t>Visore/console</a:t>
            </a:r>
            <a:endParaRPr lang="it-IT" sz="2000" dirty="0">
              <a:solidFill>
                <a:srgbClr val="1E5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7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9EC5B-01FA-730D-17E4-7703843794B7}"/>
              </a:ext>
            </a:extLst>
          </p:cNvPr>
          <p:cNvSpPr txBox="1"/>
          <p:nvPr/>
        </p:nvSpPr>
        <p:spPr>
          <a:xfrm>
            <a:off x="474562" y="347241"/>
            <a:ext cx="10683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Concetti generali “image-</a:t>
            </a:r>
            <a:r>
              <a:rPr lang="it-IT" sz="4400" b="1" dirty="0" err="1">
                <a:solidFill>
                  <a:schemeClr val="bg2">
                    <a:lumMod val="50000"/>
                  </a:schemeClr>
                </a:solidFill>
              </a:rPr>
              <a:t>based</a:t>
            </a:r>
            <a:r>
              <a:rPr lang="it-IT" sz="4400" b="1" dirty="0">
                <a:solidFill>
                  <a:schemeClr val="bg2">
                    <a:lumMod val="50000"/>
                  </a:schemeClr>
                </a:solidFill>
              </a:rPr>
              <a:t>”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623E749-715E-1424-C1E4-2022AF74E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565663"/>
              </p:ext>
            </p:extLst>
          </p:nvPr>
        </p:nvGraphicFramePr>
        <p:xfrm>
          <a:off x="567159" y="1506744"/>
          <a:ext cx="10961226" cy="417642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653742">
                  <a:extLst>
                    <a:ext uri="{9D8B030D-6E8A-4147-A177-3AD203B41FA5}">
                      <a16:colId xmlns:a16="http://schemas.microsoft.com/office/drawing/2014/main" val="1704359131"/>
                    </a:ext>
                  </a:extLst>
                </a:gridCol>
                <a:gridCol w="3653742">
                  <a:extLst>
                    <a:ext uri="{9D8B030D-6E8A-4147-A177-3AD203B41FA5}">
                      <a16:colId xmlns:a16="http://schemas.microsoft.com/office/drawing/2014/main" val="408936879"/>
                    </a:ext>
                  </a:extLst>
                </a:gridCol>
                <a:gridCol w="3653742">
                  <a:extLst>
                    <a:ext uri="{9D8B030D-6E8A-4147-A177-3AD203B41FA5}">
                      <a16:colId xmlns:a16="http://schemas.microsoft.com/office/drawing/2014/main" val="1283732188"/>
                    </a:ext>
                  </a:extLst>
                </a:gridCol>
              </a:tblGrid>
              <a:tr h="646147">
                <a:tc>
                  <a:txBody>
                    <a:bodyPr/>
                    <a:lstStyle/>
                    <a:p>
                      <a:r>
                        <a:rPr lang="it-IT" sz="2200" dirty="0"/>
                        <a:t>Caratteristiche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200" dirty="0"/>
                        <a:t>Robotica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200" dirty="0"/>
                        <a:t>Laparoscopia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710833"/>
                  </a:ext>
                </a:extLst>
              </a:tr>
              <a:tr h="439838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Visione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3D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Generalmente 2D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9805620"/>
                  </a:ext>
                </a:extLst>
              </a:tr>
              <a:tr h="497711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rgbClr val="003773"/>
                          </a:solidFill>
                          <a:latin typeface="+mn-lt"/>
                          <a:ea typeface="+mn-ea"/>
                          <a:cs typeface="+mn-cs"/>
                        </a:rPr>
                        <a:t>Qualità dell’immagine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Ultra-HD / 4K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HD (alta definizione)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6833317"/>
                  </a:ext>
                </a:extLst>
              </a:tr>
              <a:tr h="497711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Ingrandimento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Elevato (fino a 10-15x), zoom ottico e digitale integrato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Ridotto (fino a 2-4x), zoom digitale meno diffuso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307479"/>
                  </a:ext>
                </a:extLst>
              </a:tr>
              <a:tr h="699205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Stabilità d’immagine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Telecamera fissa e controllata dal chirurgo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Dipende dall’assistente che muove la telecamera, rischio di tremore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0700817"/>
                  </a:ext>
                </a:extLst>
              </a:tr>
              <a:tr h="747631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Angolazione e movimento 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Telecamera endowristed, primo operatore-dipendente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Limitata, dipende dall’abilità dell’assistente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2088317"/>
                  </a:ext>
                </a:extLst>
              </a:tr>
              <a:tr h="505813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Affaticamento visivo</a:t>
                      </a:r>
                      <a:endParaRPr lang="it-IT" sz="1800" kern="1200" dirty="0">
                        <a:solidFill>
                          <a:srgbClr val="00377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Ridotto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Maggiore (</a:t>
                      </a:r>
                      <a:r>
                        <a:rPr lang="it-IT" i="1" dirty="0">
                          <a:solidFill>
                            <a:srgbClr val="003773"/>
                          </a:solidFill>
                        </a:rPr>
                        <a:t>lens fogging, glare</a:t>
                      </a:r>
                      <a:r>
                        <a:rPr lang="it-IT" dirty="0">
                          <a:solidFill>
                            <a:srgbClr val="003773"/>
                          </a:solidFill>
                        </a:rPr>
                        <a:t>, ...)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971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9374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748</TotalTime>
  <Words>780</Words>
  <Application>Microsoft Macintosh PowerPoint</Application>
  <PresentationFormat>Widescreen</PresentationFormat>
  <Paragraphs>121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Google Sans</vt:lpstr>
      <vt:lpstr>Wingdings</vt:lpstr>
      <vt:lpstr>RetrospectVTI</vt:lpstr>
      <vt:lpstr>Tecniche laparoscopiche ed evoluzioni robotiche “image-based”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Antonio Zullino</cp:lastModifiedBy>
  <cp:revision>20</cp:revision>
  <dcterms:created xsi:type="dcterms:W3CDTF">2022-02-27T17:36:31Z</dcterms:created>
  <dcterms:modified xsi:type="dcterms:W3CDTF">2025-09-28T16:39:19Z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